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9" r:id="rId3"/>
    <p:sldId id="257" r:id="rId4"/>
    <p:sldId id="273" r:id="rId5"/>
    <p:sldId id="258" r:id="rId6"/>
    <p:sldId id="260" r:id="rId7"/>
    <p:sldId id="261" r:id="rId8"/>
    <p:sldId id="274" r:id="rId9"/>
    <p:sldId id="270" r:id="rId10"/>
    <p:sldId id="263" r:id="rId11"/>
    <p:sldId id="275" r:id="rId12"/>
    <p:sldId id="266" r:id="rId13"/>
    <p:sldId id="267" r:id="rId14"/>
    <p:sldId id="276" r:id="rId15"/>
    <p:sldId id="268" r:id="rId16"/>
    <p:sldId id="269" r:id="rId17"/>
    <p:sldId id="277" r:id="rId18"/>
    <p:sldId id="262" r:id="rId19"/>
    <p:sldId id="272" r:id="rId20"/>
    <p:sldId id="278" r:id="rId21"/>
    <p:sldId id="271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24E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13" autoAdjust="0"/>
  </p:normalViewPr>
  <p:slideViewPr>
    <p:cSldViewPr>
      <p:cViewPr varScale="1">
        <p:scale>
          <a:sx n="78" d="100"/>
          <a:sy n="7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5CA8-9FE4-4EC1-9ACE-6419119A34D4}" type="datetimeFigureOut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2A27E-5262-49AF-BCB0-7DB1BF96E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제목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5" name="부제목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1" name="날짜 개체 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EC5697-43B4-4D71-AB6A-38FC3701CB2C}" type="datetime1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9A3072F-70E9-4D4D-8C4D-B77368A150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018D4-49BC-4FDF-8449-31EE0C58D022}" type="datetime1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3072F-70E9-4D4D-8C4D-B77368A150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477D7B4-15E3-47EE-B3FD-9A74D0AD38C0}" type="datetime1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A3072F-70E9-4D4D-8C4D-B77368A150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1C759-5A64-476B-8CF0-AF5646CF3A47}" type="datetime1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3072F-70E9-4D4D-8C4D-B77368A150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D12444-C1E0-4511-ACBF-BB6FCFB0BCD6}" type="datetime1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9A3072F-70E9-4D4D-8C4D-B77368A150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DFD01-8FD6-4563-A0E9-74D616A83C39}" type="datetime1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3072F-70E9-4D4D-8C4D-B77368A150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F72B8-1082-4ABB-8DB5-38F06341F787}" type="datetime1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3072F-70E9-4D4D-8C4D-B77368A150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38F9B-1E87-4996-8106-00DF462178A2}" type="datetime1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3072F-70E9-4D4D-8C4D-B77368A150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20FDF4-0BE7-455F-85E5-9C55A3159295}" type="datetime1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3072F-70E9-4D4D-8C4D-B77368A150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5E3A1-6C5B-4DE8-ABD8-76B4CD431D4C}" type="datetime1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3072F-70E9-4D4D-8C4D-B77368A150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91B5-B611-4A1A-824F-0FDC8705B070}" type="datetime1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3072F-70E9-4D4D-8C4D-B77368A150E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1" name="텍스트 개체 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7" name="날짜 개체 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99B0972-DCCE-4179-970D-95E9F4C4CD0D}" type="datetime1">
              <a:rPr lang="ko-KR" altLang="en-US" smtClean="0"/>
              <a:pPr/>
              <a:t>2010-04-15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9A3072F-70E9-4D4D-8C4D-B77368A150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1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1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1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1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1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1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/>
          </a:blip>
          <a:srcRect/>
          <a:stretch>
            <a:fillRect/>
          </a:stretch>
        </p:blipFill>
        <p:spPr bwMode="auto">
          <a:xfrm>
            <a:off x="-142909" y="0"/>
            <a:ext cx="9286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>
                <a:alpha val="66000"/>
              </a:srgbClr>
            </a:outerShdw>
          </a:effec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358246" cy="1143008"/>
          </a:xfrm>
        </p:spPr>
        <p:txBody>
          <a:bodyPr>
            <a:normAutofit/>
            <a:scene3d>
              <a:camera prst="perspectiveBelow"/>
              <a:lightRig rig="threePt" dir="t"/>
            </a:scene3d>
            <a:sp3d extrusionH="57150" contourW="12700">
              <a:bevelT w="38100" h="38100"/>
              <a:bevelB w="38100" h="38100" prst="slope"/>
              <a:contourClr>
                <a:schemeClr val="bg1"/>
              </a:contourClr>
            </a:sp3d>
          </a:bodyPr>
          <a:lstStyle/>
          <a:p>
            <a:r>
              <a:rPr lang="en-US" altLang="ko-KR" sz="66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innerShdw blurRad="63500" dist="50800" dir="13500000">
                    <a:schemeClr val="bg1">
                      <a:alpha val="50000"/>
                    </a:schemeClr>
                  </a:innerShdw>
                </a:effectLst>
                <a:latin typeface="HY센스L" pitchFamily="18" charset="-127"/>
                <a:ea typeface="HY센스L" pitchFamily="18" charset="-127"/>
              </a:rPr>
              <a:t>Falling </a:t>
            </a:r>
            <a:r>
              <a:rPr lang="en-US" altLang="ko-KR" sz="66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innerShdw blurRad="63500" dist="50800" dir="13500000">
                    <a:schemeClr val="bg1">
                      <a:alpha val="50000"/>
                    </a:schemeClr>
                  </a:innerShdw>
                </a:effectLst>
                <a:latin typeface="HY센스L" pitchFamily="18" charset="-127"/>
                <a:ea typeface="HY센스L" pitchFamily="18" charset="-127"/>
              </a:rPr>
              <a:t>in</a:t>
            </a:r>
            <a:r>
              <a:rPr lang="en-US" altLang="ko-KR" sz="66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innerShdw blurRad="63500" dist="50800" dir="13500000">
                    <a:schemeClr val="bg1">
                      <a:alpha val="50000"/>
                    </a:schemeClr>
                  </a:innerShdw>
                </a:effectLst>
                <a:latin typeface="HY센스L" pitchFamily="18" charset="-127"/>
                <a:ea typeface="HY센스L" pitchFamily="18" charset="-127"/>
              </a:rPr>
              <a:t> fabric</a:t>
            </a:r>
            <a:endParaRPr lang="ko-KR" altLang="en-US" sz="6600" b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innerShdw blurRad="63500" dist="50800" dir="13500000">
                  <a:schemeClr val="bg1">
                    <a:alpha val="50000"/>
                  </a:schemeClr>
                </a:innerShdw>
              </a:effectLst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00298" y="3357562"/>
            <a:ext cx="5929354" cy="2571768"/>
          </a:xfrm>
          <a:noFill/>
          <a:ln>
            <a:solidFill>
              <a:srgbClr val="F8724E"/>
            </a:solidFill>
          </a:ln>
        </p:spPr>
        <p:txBody>
          <a:bodyPr>
            <a:norm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ko-KR" altLang="en-US" sz="3600" dirty="0" smtClean="0">
                <a:ln cmpd="dbl"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과목명</a:t>
            </a:r>
            <a:r>
              <a:rPr lang="en-US" altLang="ko-KR" sz="3600" dirty="0" smtClean="0">
                <a:ln cmpd="dbl">
                  <a:solidFill>
                    <a:schemeClr val="bg1"/>
                  </a:solidFill>
                </a:ln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:</a:t>
            </a:r>
            <a:r>
              <a:rPr lang="en-US" altLang="ko-KR" sz="3600" dirty="0" smtClean="0">
                <a:ln cmpd="dbl">
                  <a:solidFill>
                    <a:schemeClr val="bg1"/>
                  </a:solidFill>
                </a:ln>
                <a:solidFill>
                  <a:srgbClr val="FF0000"/>
                </a:solidFill>
                <a:latin typeface="HY바다L" pitchFamily="18" charset="-127"/>
                <a:ea typeface="HY바다L" pitchFamily="18" charset="-127"/>
                <a:sym typeface="Wingdings" pitchFamily="2" charset="2"/>
              </a:rPr>
              <a:t>)</a:t>
            </a:r>
            <a:r>
              <a:rPr lang="en-US" altLang="ko-KR" sz="3600" dirty="0" smtClean="0">
                <a:ln cmpd="dbl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3600" dirty="0" smtClean="0">
                <a:ln cmpd="dbl"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피복 </a:t>
            </a:r>
            <a:r>
              <a:rPr lang="ko-KR" altLang="en-US" sz="3600" dirty="0" err="1" smtClean="0">
                <a:ln cmpd="dbl"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재료학</a:t>
            </a:r>
            <a:endParaRPr lang="en-US" altLang="ko-KR" sz="3600" dirty="0" smtClean="0">
              <a:ln cmpd="dbl">
                <a:solidFill>
                  <a:schemeClr val="bg1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ko-KR" altLang="en-US" sz="3600" dirty="0" smtClean="0">
                <a:ln cmpd="dbl"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담당교수</a:t>
            </a:r>
            <a:r>
              <a:rPr lang="en-US" altLang="ko-KR" sz="3600" dirty="0" smtClean="0">
                <a:ln cmpd="dbl">
                  <a:solidFill>
                    <a:schemeClr val="bg1"/>
                  </a:solidFill>
                </a:ln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:)</a:t>
            </a:r>
            <a:r>
              <a:rPr lang="en-US" altLang="ko-KR" sz="3600" dirty="0" smtClean="0">
                <a:ln cmpd="dbl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3600" dirty="0" smtClean="0">
                <a:ln cmpd="dbl"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이선희 교수님</a:t>
            </a:r>
            <a:endParaRPr lang="en-US" altLang="ko-KR" sz="3600" dirty="0" smtClean="0">
              <a:ln cmpd="dbl">
                <a:solidFill>
                  <a:schemeClr val="bg1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ko-KR" altLang="en-US" sz="3600" dirty="0" smtClean="0">
                <a:ln cmpd="dbl"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학번</a:t>
            </a:r>
            <a:r>
              <a:rPr lang="en-US" altLang="ko-KR" sz="3600" dirty="0" smtClean="0">
                <a:ln cmpd="dbl">
                  <a:solidFill>
                    <a:schemeClr val="bg1"/>
                  </a:solidFill>
                </a:ln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:)</a:t>
            </a:r>
            <a:r>
              <a:rPr lang="en-US" altLang="ko-KR" sz="3600" dirty="0" smtClean="0">
                <a:ln cmpd="dbl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en-US" altLang="ko-KR" sz="3600" dirty="0" smtClean="0">
                <a:ln cmpd="dbl"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0912335</a:t>
            </a:r>
            <a:r>
              <a:rPr lang="en-US" altLang="ko-KR" sz="3600" dirty="0" smtClean="0">
                <a:ln cmpd="dbl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HY바다L" pitchFamily="18" charset="-127"/>
                <a:ea typeface="HY바다L" pitchFamily="18" charset="-127"/>
              </a:rPr>
              <a:t> </a:t>
            </a:r>
          </a:p>
          <a:p>
            <a:r>
              <a:rPr lang="ko-KR" altLang="en-US" sz="3600" dirty="0" smtClean="0">
                <a:ln cmpd="dbl"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이름</a:t>
            </a:r>
            <a:r>
              <a:rPr lang="en-US" altLang="ko-KR" sz="3600" dirty="0" smtClean="0">
                <a:ln cmpd="dbl">
                  <a:solidFill>
                    <a:schemeClr val="bg1"/>
                  </a:solidFill>
                </a:ln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:)</a:t>
            </a:r>
            <a:r>
              <a:rPr lang="en-US" altLang="ko-KR" sz="3600" dirty="0" smtClean="0">
                <a:ln cmpd="dbl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3600" dirty="0" smtClean="0">
                <a:ln cmpd="dbl"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안효선</a:t>
            </a:r>
            <a:endParaRPr lang="ko-KR" altLang="en-US" sz="3600" dirty="0">
              <a:ln cmpd="dbl">
                <a:solidFill>
                  <a:schemeClr val="bg1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15140" y="6429396"/>
            <a:ext cx="588336" cy="228600"/>
          </a:xfrm>
        </p:spPr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1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피복재료의 용도와 사용의 범위를 확대하고 사용과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관리시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불편을 해소하기 위한 가공법으로 방수가공과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방오가공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내마모가공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미끄럼 방지 가공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필링방지가공법이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있는데 방수가공에서는 불통기성 방수가공과 통기성 발수가공이 잇는데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발수성이란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천에 물이 떨어져있을 때 곧바로 스며들지 않고 물방울을 형성하는 성능이다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그리고 방수성이란 어떠한 경우에도 물이 침투하지 못하는 성질인데 섬유나 실의 빈 틈새를 가공제로 충전하거나 천 표면 전체를 코팅하여 물의 투과를 완전히 막아주는 가공이다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천연고무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아스팔트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셀룰로오스 아세테이트 등을 천의 한쪽 면 또는 양면에 코팅하거나 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2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매의 천 중간에 도포하는 법을 사용한다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스킨스쿠버나 튜브를 예로 들 수 있다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 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테프론에서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투습방수포가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있는데 외부의 눈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비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바람을 차단하는 방수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방풍성을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지니고 있다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대부분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코팅형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발수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투습방수소재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이다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미끄럼방지 가공은 슬립방지제를 직물에 처리하여 그대로 건조시켜 만들 수 있다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>
              <a:buNone/>
            </a:pPr>
            <a:endParaRPr lang="ko-KR" altLang="en-US" dirty="0">
              <a:solidFill>
                <a:schemeClr val="accent3">
                  <a:lumMod val="75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10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67604" cy="500066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*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관리의 편리성 및 내구성 향상가공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400" smtClean="0">
                <a:solidFill>
                  <a:schemeClr val="bg1"/>
                </a:solidFill>
              </a:rPr>
              <a:pPr/>
              <a:t>11</a:t>
            </a:fld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그림 2" descr="사진100415_016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86388"/>
            <a:ext cx="2142000" cy="1571612"/>
          </a:xfrm>
          <a:prstGeom prst="rect">
            <a:avLst/>
          </a:prstGeom>
        </p:spPr>
      </p:pic>
      <p:pic>
        <p:nvPicPr>
          <p:cNvPr id="5" name="그림 4" descr="사진100415_018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1942"/>
            <a:ext cx="2142000" cy="1357200"/>
          </a:xfrm>
          <a:prstGeom prst="rect">
            <a:avLst/>
          </a:prstGeom>
        </p:spPr>
      </p:pic>
      <p:pic>
        <p:nvPicPr>
          <p:cNvPr id="6" name="그림 5" descr="사진100415_022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4620"/>
            <a:ext cx="2142000" cy="1357200"/>
          </a:xfrm>
          <a:prstGeom prst="rect">
            <a:avLst/>
          </a:prstGeom>
        </p:spPr>
      </p:pic>
      <p:pic>
        <p:nvPicPr>
          <p:cNvPr id="7" name="그림 6" descr="사진100415_023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57298"/>
            <a:ext cx="2142000" cy="1357200"/>
          </a:xfrm>
          <a:prstGeom prst="rect">
            <a:avLst/>
          </a:prstGeom>
        </p:spPr>
      </p:pic>
      <p:pic>
        <p:nvPicPr>
          <p:cNvPr id="8" name="그림 7" descr="사진100415_024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142000" cy="13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5984" y="0"/>
            <a:ext cx="70548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아세테이트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특성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천 위에 볼록볼록하게 슬립방지제를 직물에 처리하여 그대로 건조 시켜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미끄럼 방지 대비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해논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직물인다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</a:rPr>
              <a:t>이것을 </a:t>
            </a:r>
            <a:r>
              <a:rPr lang="en-US" altLang="ko-KR" sz="1400" dirty="0" smtClean="0">
                <a:solidFill>
                  <a:schemeClr val="bg1"/>
                </a:solidFill>
              </a:rPr>
              <a:t>Anti </a:t>
            </a:r>
            <a:r>
              <a:rPr lang="en-US" altLang="ko-KR" sz="1400" dirty="0" err="1" smtClean="0">
                <a:solidFill>
                  <a:schemeClr val="bg1"/>
                </a:solidFill>
              </a:rPr>
              <a:t>Slilp</a:t>
            </a:r>
            <a:r>
              <a:rPr lang="en-US" altLang="ko-KR" sz="1400" dirty="0" smtClean="0">
                <a:solidFill>
                  <a:schemeClr val="bg1"/>
                </a:solidFill>
              </a:rPr>
              <a:t> Finish</a:t>
            </a:r>
            <a:r>
              <a:rPr lang="ko-KR" altLang="en-US" sz="1400" dirty="0" smtClean="0">
                <a:solidFill>
                  <a:schemeClr val="bg1"/>
                </a:solidFill>
              </a:rPr>
              <a:t>라고 하는데 직물의 슬립이란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err="1" smtClean="0">
                <a:solidFill>
                  <a:schemeClr val="bg1"/>
                </a:solidFill>
              </a:rPr>
              <a:t>경위사가</a:t>
            </a:r>
            <a:r>
              <a:rPr lang="ko-KR" altLang="en-US" sz="1400" dirty="0" smtClean="0">
                <a:solidFill>
                  <a:schemeClr val="bg1"/>
                </a:solidFill>
              </a:rPr>
              <a:t> 제대로 자리를 잡지 못하고  미끄러지는 현상이기 때문에 그것을 막아주기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위한 가공이다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r>
              <a:rPr lang="ko-KR" altLang="en-US" sz="1400" dirty="0" smtClean="0">
                <a:solidFill>
                  <a:schemeClr val="bg1"/>
                </a:solidFill>
              </a:rPr>
              <a:t>처리에 의해 직물의 촉감과 태가 변하게 된다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양말 발바닥 부분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경호직물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:3000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22" y="1428736"/>
            <a:ext cx="678102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나일론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 특성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천이 빳빳하고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두겹을</a:t>
            </a:r>
            <a:r>
              <a:rPr lang="ko-KR" altLang="en-US" sz="1400" dirty="0" smtClean="0">
                <a:solidFill>
                  <a:schemeClr val="bg1"/>
                </a:solidFill>
              </a:rPr>
              <a:t> 입힌듯한 느낌이 드는 원단이다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</a:rPr>
              <a:t>물을 묻혀도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흡수되지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않는것으로</a:t>
            </a:r>
            <a:r>
              <a:rPr lang="ko-KR" altLang="en-US" sz="1400" dirty="0" smtClean="0">
                <a:solidFill>
                  <a:schemeClr val="bg1"/>
                </a:solidFill>
              </a:rPr>
              <a:t> 방수의 기능을 띄고 있다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섬유나 실의 빈 틈새를 가공제로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충전하거나 천 표면 전체를 코팅하여 물의 투과를 완전히 막아주는 가공이다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우산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미진상회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:2000</a:t>
            </a:r>
          </a:p>
          <a:p>
            <a:endParaRPr lang="en-US" altLang="ko-KR" sz="1400" dirty="0" smtClean="0"/>
          </a:p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28860" y="2857496"/>
            <a:ext cx="6500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나일론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특성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천이 빳빳하고 방수가공 된 천이다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r>
              <a:rPr lang="ko-KR" altLang="en-US" sz="1400" dirty="0" smtClean="0">
                <a:solidFill>
                  <a:schemeClr val="bg1"/>
                </a:solidFill>
              </a:rPr>
              <a:t>약간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비닐같은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느낌도든다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우산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경미상회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:1000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2" y="4071942"/>
            <a:ext cx="6357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특성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천이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맨들맨들하고</a:t>
            </a:r>
            <a:r>
              <a:rPr lang="ko-KR" altLang="en-US" sz="1400" dirty="0" smtClean="0">
                <a:solidFill>
                  <a:schemeClr val="bg1"/>
                </a:solidFill>
              </a:rPr>
              <a:t> 이중으로 가공된 천이다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소방복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우영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텍스타일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:2000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0298" y="5643578"/>
            <a:ext cx="54809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아세테이트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특성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천이 빳빳하고 방수가공 된 천이다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</a:rPr>
              <a:t>비닐 같은 느낌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우비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옥진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텍스타일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 1000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그리스신전-형태안정가공.jpg"/>
          <p:cNvPicPr preferRelativeResize="0"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787200" cy="4604400"/>
          </a:xfr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*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형태 안정 가공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12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7" name="그림 6" descr="사진100415_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52860" y="1905000"/>
            <a:ext cx="4643470" cy="340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형태 안정가공은 공정 처리과정이나 사용 및 세탁에 의해 수축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구김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주름과 같은 변하지 않는 변형이 일어나는 것을 방지하기 위한 가공이다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형태 안정가공에는 직물 고정 가고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방축가공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듀러블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프레스 가공이 있는데 먼저 직물고정가공은 열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압력 등의 물리적인 방법을 사용하여 공정 중 발생할 수 있는 구김이나 변형 등이 직물에 영구적인 변형으로 남지 않도록 직물의 상태를 회복 시키거나 유지하는 가공이다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직물 상태에서 이루어지는 가공으로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의류의 형태를 고정하기 위하여 이루어지는 형태안정가공과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구별해야한다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자융은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얇은 모직물이나 양모를 주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재료로하는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모직물의 고정가공인데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탕신법을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사용한다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형태가 안정화되고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특유의 광택과 유연한 탄력성을 가져 촉감이 좋아진다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그리고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데카타이징은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증기에 의한 고정방법으로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증용이라고도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한다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후공정후에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하며 잔주름이나 구김을 없애고 짜임새를 바로 잡아준다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방축가공은 수축현상을 방지하는 가공이고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듀러블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프레스 가공은 면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/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혼방 직물의 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DP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가공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: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포스트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큐어법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프리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큐어법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가먼트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딥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프레스 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VP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가공이있다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endParaRPr lang="ko-KR" altLang="en-US" dirty="0">
              <a:solidFill>
                <a:schemeClr val="accent3">
                  <a:lumMod val="75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13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67604" cy="500066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*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형태안정가공에 대해서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!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400" smtClean="0">
                <a:solidFill>
                  <a:schemeClr val="bg1"/>
                </a:solidFill>
              </a:rPr>
              <a:pPr/>
              <a:t>14</a:t>
            </a:fld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그림 2" descr="사진100415_039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4620"/>
            <a:ext cx="2142000" cy="1357200"/>
          </a:xfrm>
          <a:prstGeom prst="rect">
            <a:avLst/>
          </a:prstGeom>
        </p:spPr>
      </p:pic>
      <p:pic>
        <p:nvPicPr>
          <p:cNvPr id="5" name="그림 4" descr="사진100415_040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2142000" cy="1357200"/>
          </a:xfrm>
          <a:prstGeom prst="rect">
            <a:avLst/>
          </a:prstGeom>
        </p:spPr>
      </p:pic>
      <p:pic>
        <p:nvPicPr>
          <p:cNvPr id="6" name="그림 5" descr="사진100415_041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42000" cy="1357200"/>
          </a:xfrm>
          <a:prstGeom prst="rect">
            <a:avLst/>
          </a:prstGeom>
        </p:spPr>
      </p:pic>
      <p:pic>
        <p:nvPicPr>
          <p:cNvPr id="7" name="그림 6" descr="사진100415_037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71942"/>
            <a:ext cx="2142000" cy="1357200"/>
          </a:xfrm>
          <a:prstGeom prst="rect">
            <a:avLst/>
          </a:prstGeom>
        </p:spPr>
      </p:pic>
      <p:pic>
        <p:nvPicPr>
          <p:cNvPr id="8" name="그림 7" descr="사진100415_038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357826"/>
            <a:ext cx="2142000" cy="15001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4546" y="214290"/>
            <a:ext cx="6316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*</a:t>
            </a:r>
            <a:r>
              <a:rPr lang="ko-KR" altLang="en-US" sz="16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600" dirty="0" smtClean="0">
                <a:solidFill>
                  <a:schemeClr val="bg1"/>
                </a:solidFill>
              </a:rPr>
              <a:t>:</a:t>
            </a:r>
            <a:r>
              <a:rPr lang="ko-KR" altLang="en-US" sz="1600" dirty="0" smtClean="0">
                <a:solidFill>
                  <a:schemeClr val="bg1"/>
                </a:solidFill>
              </a:rPr>
              <a:t>면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*</a:t>
            </a:r>
            <a:r>
              <a:rPr lang="ko-KR" altLang="en-US" sz="16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600" dirty="0" smtClean="0">
                <a:solidFill>
                  <a:schemeClr val="bg1"/>
                </a:solidFill>
              </a:rPr>
              <a:t>: </a:t>
            </a:r>
            <a:r>
              <a:rPr lang="ko-KR" altLang="en-US" sz="1600" dirty="0" smtClean="0">
                <a:solidFill>
                  <a:schemeClr val="bg1"/>
                </a:solidFill>
              </a:rPr>
              <a:t>튼튼하고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</a:rPr>
              <a:t>잘 늘어나지지 않고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</a:rPr>
              <a:t>형태 변화가 잘 없다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*</a:t>
            </a:r>
            <a:r>
              <a:rPr lang="ko-KR" altLang="en-US" sz="1600" dirty="0" smtClean="0">
                <a:solidFill>
                  <a:schemeClr val="bg1"/>
                </a:solidFill>
              </a:rPr>
              <a:t>용도</a:t>
            </a:r>
            <a:r>
              <a:rPr lang="en-US" altLang="ko-KR" sz="1600" dirty="0" smtClean="0">
                <a:solidFill>
                  <a:schemeClr val="bg1"/>
                </a:solidFill>
              </a:rPr>
              <a:t>: </a:t>
            </a:r>
            <a:r>
              <a:rPr lang="ko-KR" altLang="en-US" sz="1600" dirty="0" smtClean="0">
                <a:solidFill>
                  <a:schemeClr val="bg1"/>
                </a:solidFill>
              </a:rPr>
              <a:t>바지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</a:rPr>
              <a:t>치마 </a:t>
            </a:r>
            <a:r>
              <a:rPr lang="en-US" altLang="ko-KR" sz="1600" dirty="0" smtClean="0">
                <a:solidFill>
                  <a:schemeClr val="bg1"/>
                </a:solidFill>
              </a:rPr>
              <a:t>*</a:t>
            </a:r>
            <a:r>
              <a:rPr lang="ko-KR" altLang="en-US" sz="16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600" dirty="0" smtClean="0">
                <a:solidFill>
                  <a:schemeClr val="bg1"/>
                </a:solidFill>
              </a:rPr>
              <a:t>: </a:t>
            </a:r>
            <a:r>
              <a:rPr lang="ko-KR" altLang="en-US" sz="1600" dirty="0" smtClean="0">
                <a:solidFill>
                  <a:schemeClr val="bg1"/>
                </a:solidFill>
              </a:rPr>
              <a:t>민영상회 </a:t>
            </a:r>
            <a:r>
              <a:rPr lang="en-US" altLang="ko-KR" sz="1600" dirty="0" smtClean="0">
                <a:solidFill>
                  <a:schemeClr val="bg1"/>
                </a:solidFill>
              </a:rPr>
              <a:t>*</a:t>
            </a:r>
            <a:r>
              <a:rPr lang="ko-KR" altLang="en-US" sz="1600" dirty="0" smtClean="0">
                <a:solidFill>
                  <a:schemeClr val="bg1"/>
                </a:solidFill>
              </a:rPr>
              <a:t>가격</a:t>
            </a:r>
            <a:r>
              <a:rPr lang="en-US" altLang="ko-KR" sz="1600" dirty="0" smtClean="0">
                <a:solidFill>
                  <a:schemeClr val="bg1"/>
                </a:solidFill>
              </a:rPr>
              <a:t>:2000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1500174"/>
            <a:ext cx="42450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셔츠지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구김이 잘 안가고 빳빳하다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r>
              <a:rPr lang="ko-KR" altLang="en-US" sz="1400" dirty="0" smtClean="0">
                <a:solidFill>
                  <a:schemeClr val="bg1"/>
                </a:solidFill>
              </a:rPr>
              <a:t>조밀하다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셔츠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현일상회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:2000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2928934"/>
            <a:ext cx="6133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면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구김이 잘 가지 않고 조밀한 형태이다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r>
              <a:rPr lang="ko-KR" altLang="en-US" sz="1400" dirty="0" smtClean="0">
                <a:solidFill>
                  <a:schemeClr val="bg1"/>
                </a:solidFill>
              </a:rPr>
              <a:t>촉감은 살짝 부드러운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편이다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바지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경호직물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:3000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4286256"/>
            <a:ext cx="52469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셔츠지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스트라이프</a:t>
            </a:r>
            <a:r>
              <a:rPr lang="ko-KR" altLang="en-US" sz="1400" dirty="0" smtClean="0">
                <a:solidFill>
                  <a:schemeClr val="bg1"/>
                </a:solidFill>
              </a:rPr>
              <a:t> 문양이 있고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구김이 잘 가지 않는다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셔츠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윤현직물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 2000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8860" y="5572140"/>
            <a:ext cx="44743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면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살짝 부드럽고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구김이 잘 가지 않는다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바지</a:t>
            </a:r>
            <a:r>
              <a:rPr lang="en-US" altLang="ko-KR" sz="1400" dirty="0" smtClean="0">
                <a:solidFill>
                  <a:schemeClr val="bg1"/>
                </a:solidFill>
              </a:rPr>
              <a:t>,</a:t>
            </a:r>
            <a:r>
              <a:rPr lang="ko-KR" altLang="en-US" sz="1400" dirty="0" smtClean="0">
                <a:solidFill>
                  <a:schemeClr val="bg1"/>
                </a:solidFill>
              </a:rPr>
              <a:t>치마 옷감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삼화상사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:2000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형태안정.jpg"/>
          <p:cNvPicPr preferRelativeResize="0"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787200" cy="4604400"/>
          </a:xfr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*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안전 및 </a:t>
            </a:r>
            <a:r>
              <a:rPr lang="ko-KR" altLang="en-US" dirty="0" err="1" smtClean="0">
                <a:latin typeface="HY바다L" pitchFamily="18" charset="-127"/>
                <a:ea typeface="HY바다L" pitchFamily="18" charset="-127"/>
              </a:rPr>
              <a:t>쾌적성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향상 가공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357950" y="6429396"/>
            <a:ext cx="588336" cy="228600"/>
          </a:xfrm>
        </p:spPr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15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7" name="그림 6" descr="사진100415_042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285860"/>
            <a:ext cx="3787200" cy="460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피복재료의 용도와 사용의 범위를 확대하고 사용과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관리시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불편을 해소하기 위한 가공법이다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 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이 가공은 난연가공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재귀 반사가공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대전 방지 가공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자외선 차단 가공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전자파 차폐 가공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투습방수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가공 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향균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방취가공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원적외선 가공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발향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/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비타민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/PH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조절 가공이 있다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먼저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난연가공은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섬유의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연소성을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알아보는것이고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난연화의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방법은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난연제를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첨가할 수도 있는데 인조섬유에 주로 사용하고 재귀반사 가공은 빛을 받으면 들어온 방향을 향하여 똑바로 되돌려서 마치 불빛이 나오는 것과 같은 효과를 내는 성질이다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대전방지 가공에서 정전기는 매우 중요한 역할을 하고 있다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자외선차단 가공에서 자외선은 살균과 소독작용을 하며 비타민 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D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의 합성을 촉진하고 뼈를 튼튼히 하지만 피부에는 좋지 않다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그리고 전자파차단 가공에서 그 쓰임새는 임산부용 거들이나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컴퓨터 작용용 앞치마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학생용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교복지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등등 많은 곳에 쓰일 수 있다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그리고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투습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방수 가공은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소방보그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스키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등산등에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사용된다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그리고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향균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방취가공은 양말 속옷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유아복등에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많이 사용된다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마지막으로 비타민 가공이 있는데 </a:t>
            </a:r>
            <a:endParaRPr lang="ko-KR" altLang="en-US" dirty="0">
              <a:solidFill>
                <a:schemeClr val="accent3">
                  <a:lumMod val="75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16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67604" cy="500066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*</a:t>
            </a:r>
            <a:r>
              <a:rPr lang="ko-KR" altLang="en-US" dirty="0" err="1" smtClean="0">
                <a:latin typeface="HY바다L" pitchFamily="18" charset="-127"/>
                <a:ea typeface="HY바다L" pitchFamily="18" charset="-127"/>
              </a:rPr>
              <a:t>안전및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dirty="0" err="1" smtClean="0">
                <a:latin typeface="HY바다L" pitchFamily="18" charset="-127"/>
                <a:ea typeface="HY바다L" pitchFamily="18" charset="-127"/>
              </a:rPr>
              <a:t>쾌적성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향상가공 에 대해서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!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400" smtClean="0">
                <a:solidFill>
                  <a:schemeClr val="bg1"/>
                </a:solidFill>
              </a:rPr>
              <a:pPr/>
              <a:t>17</a:t>
            </a:fld>
            <a:endParaRPr lang="ko-KR" altLang="en-US" sz="1400">
              <a:solidFill>
                <a:schemeClr val="bg1"/>
              </a:solidFill>
            </a:endParaRPr>
          </a:p>
        </p:txBody>
      </p:sp>
      <p:pic>
        <p:nvPicPr>
          <p:cNvPr id="3" name="그림 2" descr="사진100415_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2142000" cy="2142000"/>
          </a:xfrm>
          <a:prstGeom prst="rect">
            <a:avLst/>
          </a:prstGeom>
        </p:spPr>
      </p:pic>
      <p:pic>
        <p:nvPicPr>
          <p:cNvPr id="5" name="그림 4" descr="사진100415_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0702"/>
            <a:ext cx="2142000" cy="1357298"/>
          </a:xfrm>
          <a:prstGeom prst="rect">
            <a:avLst/>
          </a:prstGeom>
        </p:spPr>
      </p:pic>
      <p:pic>
        <p:nvPicPr>
          <p:cNvPr id="6" name="그림 5" descr="사진100415_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3380"/>
            <a:ext cx="2143108" cy="1357200"/>
          </a:xfrm>
          <a:prstGeom prst="rect">
            <a:avLst/>
          </a:prstGeom>
        </p:spPr>
      </p:pic>
      <p:pic>
        <p:nvPicPr>
          <p:cNvPr id="7" name="그림 6" descr="사진100415_050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57298"/>
            <a:ext cx="2142000" cy="1357200"/>
          </a:xfrm>
          <a:prstGeom prst="rect">
            <a:avLst/>
          </a:prstGeom>
        </p:spPr>
      </p:pic>
      <p:pic>
        <p:nvPicPr>
          <p:cNvPr id="8" name="그림 7" descr="사진100415_051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142000" cy="13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984" y="0"/>
            <a:ext cx="5485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 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폴리에스테르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까슬까슬하고 구멍이 송송 뚫려있어 통풍이 잘된다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얇고 구김이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안간다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스포츠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웨어</a:t>
            </a:r>
            <a:r>
              <a:rPr lang="ko-KR" altLang="en-US" sz="1400" dirty="0" smtClean="0">
                <a:solidFill>
                  <a:schemeClr val="bg1"/>
                </a:solidFill>
              </a:rPr>
              <a:t> 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미진상회 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 1000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1357298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폴리에스테르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튼튼한 직물이고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구멍이 확실하게 크게 송송 뚫려있고 통풍이 잘되 보인다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r>
              <a:rPr lang="ko-KR" altLang="en-US" sz="1400" dirty="0" smtClean="0">
                <a:solidFill>
                  <a:schemeClr val="bg1"/>
                </a:solidFill>
              </a:rPr>
              <a:t> 거친 직물이다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자동차시트나 의자 겉감 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유성텍스타일</a:t>
            </a:r>
            <a:r>
              <a:rPr lang="ko-KR" altLang="en-US" sz="1400" dirty="0" smtClean="0">
                <a:solidFill>
                  <a:schemeClr val="bg1"/>
                </a:solidFill>
              </a:rPr>
              <a:t> 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:1000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2928934"/>
            <a:ext cx="5318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폴리에스테르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촉감이 거칠고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태우면 페트병 타는 냄새가 난다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여름 옷감  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진영 상사 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:3000</a:t>
            </a:r>
            <a:r>
              <a:rPr lang="ko-KR" altLang="en-US" sz="1400" dirty="0" smtClean="0">
                <a:solidFill>
                  <a:schemeClr val="bg1"/>
                </a:solidFill>
              </a:rPr>
              <a:t>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4357694"/>
            <a:ext cx="43652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폴리에스테르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까슬까슬하고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구멍이 송송 뚫려있다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여름 옷감  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명호 상사 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:3000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5643578"/>
            <a:ext cx="51379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폴리에스테르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까슬까슬하고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구멍이 송송 뚫려있는 직물이다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여름 옷감 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명호 상사 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:3000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외관 및 재질변형 가공.jpg"/>
          <p:cNvPicPr preferRelativeResize="0"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3787200" cy="4604400"/>
          </a:xfr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537192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*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외관 및 재질 변형 가공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18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7" name="그림 6" descr="사진100415_052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357298"/>
            <a:ext cx="3787200" cy="460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142984"/>
            <a:ext cx="7239000" cy="4846320"/>
          </a:xfrm>
        </p:spPr>
        <p:txBody>
          <a:bodyPr>
            <a:normAutofit fontScale="92500"/>
          </a:bodyPr>
          <a:lstStyle/>
          <a:p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직물 표면에 요철이나 주름을 부여하거나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플로킹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또는 표면 섬유의 변형을 주는 방법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효소나 화학약품을 사용하여 직물의 태를 변화시키는 방법이다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외관 변형 가공이나 질감 변형가공 재질 변형가공이 있는데 먼저 외관 변형가공은 물리적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화학적 방법을 사용하여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요철감이나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주름을 부여하는 방법 세탁이나 효소에 의한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탈색법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등이 사용된다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 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먼저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엠보싱이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있는데 강한 압력을 주면 직물에 입체적인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울록불록한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무늬를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내타낼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수 있다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그리고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리플가공이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있는데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물결같은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주름 무늬를 잡고 있는 천이다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외관 변형가공에는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가먼트가공이있는데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주로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인디고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염색된 데님 직물에 탈색에 의한 색상변화와 바랜듯한 느낌을 부여하기 위해 이루어진 가공이다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질감변형가공에는 블로킹이 있는데 직물 위에 짧은 섬유나 작은 섬유입자들을 접착해서 파일직물이나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기모가공의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효과를 내는 가공이다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또 </a:t>
            </a:r>
            <a:r>
              <a:rPr lang="ko-KR" altLang="en-US" dirty="0" err="1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번아웃이라는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가공이 있는데 직물을 부분적으로 융해시켜 투명도의 차이에 따라 대비되는 무늬를 만드는 가공이다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  <a:endParaRPr lang="ko-KR" altLang="en-US" dirty="0">
              <a:solidFill>
                <a:schemeClr val="accent3">
                  <a:lumMod val="75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19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67604" cy="500066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*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외관 및 재질변형 가공에 대해서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!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6755554" cy="1362075"/>
          </a:xfrm>
        </p:spPr>
        <p:txBody>
          <a:bodyPr>
            <a:normAutofit/>
          </a:bodyPr>
          <a:lstStyle/>
          <a:p>
            <a:pPr algn="l"/>
            <a:r>
              <a:rPr lang="ko-KR" altLang="en-US" sz="66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HY센스L" pitchFamily="18" charset="-127"/>
                <a:ea typeface="HY센스L" pitchFamily="18" charset="-127"/>
              </a:rPr>
              <a:t>☞목차</a:t>
            </a:r>
            <a:endParaRPr lang="ko-KR" altLang="en-US" sz="6600" dirty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>
          <a:xfrm>
            <a:off x="0" y="1428736"/>
            <a:ext cx="9001156" cy="507209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u"/>
            </a:pPr>
            <a:r>
              <a:rPr lang="ko-KR" altLang="en-US" sz="3600" dirty="0" smtClean="0">
                <a:latin typeface="HY바다L" pitchFamily="18" charset="-127"/>
                <a:ea typeface="HY바다L" pitchFamily="18" charset="-127"/>
              </a:rPr>
              <a:t>광택 가공</a:t>
            </a:r>
            <a:r>
              <a:rPr lang="en-US" altLang="ko-KR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3~5P</a:t>
            </a:r>
          </a:p>
          <a:p>
            <a:pPr algn="l">
              <a:buFont typeface="Wingdings" pitchFamily="2" charset="2"/>
              <a:buChar char="u"/>
            </a:pPr>
            <a:r>
              <a:rPr lang="ko-KR" altLang="en-US" sz="3600" dirty="0" smtClean="0">
                <a:latin typeface="HY바다L" pitchFamily="18" charset="-127"/>
                <a:ea typeface="HY바다L" pitchFamily="18" charset="-127"/>
              </a:rPr>
              <a:t>기모 가공</a:t>
            </a:r>
            <a:r>
              <a:rPr lang="en-US" altLang="ko-KR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6~8P</a:t>
            </a:r>
          </a:p>
          <a:p>
            <a:pPr algn="l">
              <a:buFont typeface="Wingdings" pitchFamily="2" charset="2"/>
              <a:buChar char="u"/>
            </a:pPr>
            <a:r>
              <a:rPr lang="ko-KR" altLang="en-US" sz="3600" dirty="0" smtClean="0">
                <a:latin typeface="HY바다L" pitchFamily="18" charset="-127"/>
                <a:ea typeface="HY바다L" pitchFamily="18" charset="-127"/>
              </a:rPr>
              <a:t>관리의 편리성 및 내구성향상가공</a:t>
            </a:r>
            <a:r>
              <a:rPr lang="en-US" altLang="ko-KR" sz="36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9~11P</a:t>
            </a:r>
          </a:p>
          <a:p>
            <a:pPr algn="l">
              <a:buFont typeface="Wingdings" pitchFamily="2" charset="2"/>
              <a:buChar char="u"/>
            </a:pPr>
            <a:r>
              <a:rPr lang="ko-KR" altLang="en-US" sz="3600" dirty="0" smtClean="0">
                <a:latin typeface="HY바다L" pitchFamily="18" charset="-127"/>
                <a:ea typeface="HY바다L" pitchFamily="18" charset="-127"/>
              </a:rPr>
              <a:t>안전 및 </a:t>
            </a:r>
            <a:r>
              <a:rPr lang="ko-KR" altLang="en-US" sz="3600" dirty="0" err="1" smtClean="0">
                <a:latin typeface="HY바다L" pitchFamily="18" charset="-127"/>
                <a:ea typeface="HY바다L" pitchFamily="18" charset="-127"/>
              </a:rPr>
              <a:t>쾌적성</a:t>
            </a:r>
            <a:r>
              <a:rPr lang="ko-KR" altLang="en-US" sz="3600" dirty="0" smtClean="0">
                <a:latin typeface="HY바다L" pitchFamily="18" charset="-127"/>
                <a:ea typeface="HY바다L" pitchFamily="18" charset="-127"/>
              </a:rPr>
              <a:t> 향상 가공</a:t>
            </a:r>
            <a:r>
              <a:rPr lang="en-US" altLang="ko-KR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12~14P</a:t>
            </a:r>
          </a:p>
          <a:p>
            <a:pPr algn="l">
              <a:buFont typeface="Wingdings" pitchFamily="2" charset="2"/>
              <a:buChar char="u"/>
            </a:pPr>
            <a:r>
              <a:rPr lang="ko-KR" altLang="en-US" sz="3600" dirty="0" smtClean="0">
                <a:latin typeface="HY바다L" pitchFamily="18" charset="-127"/>
                <a:ea typeface="HY바다L" pitchFamily="18" charset="-127"/>
              </a:rPr>
              <a:t>외관 및 재질 변형 가공</a:t>
            </a:r>
            <a:r>
              <a:rPr lang="en-US" altLang="ko-KR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15~17P</a:t>
            </a:r>
          </a:p>
          <a:p>
            <a:pPr algn="l">
              <a:buFont typeface="Wingdings" pitchFamily="2" charset="2"/>
              <a:buChar char="u"/>
            </a:pPr>
            <a:r>
              <a:rPr lang="ko-KR" altLang="en-US" sz="3600" dirty="0" smtClean="0">
                <a:latin typeface="HY바다L" pitchFamily="18" charset="-127"/>
                <a:ea typeface="HY바다L" pitchFamily="18" charset="-127"/>
              </a:rPr>
              <a:t>형태 안정 가공</a:t>
            </a:r>
            <a:r>
              <a:rPr lang="en-US" altLang="ko-KR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18~20P</a:t>
            </a:r>
          </a:p>
          <a:p>
            <a:pPr algn="l">
              <a:buFont typeface="Wingdings" pitchFamily="2" charset="2"/>
              <a:buChar char="u"/>
            </a:pPr>
            <a:r>
              <a:rPr lang="ko-KR" altLang="en-US" sz="3600" dirty="0" smtClean="0">
                <a:latin typeface="HY바다L" pitchFamily="18" charset="-127"/>
                <a:ea typeface="HY바다L" pitchFamily="18" charset="-127"/>
              </a:rPr>
              <a:t>끝 인사</a:t>
            </a:r>
            <a:r>
              <a:rPr lang="en-US" altLang="ko-KR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Y바다L" pitchFamily="18" charset="-127"/>
                <a:ea typeface="HY바다L" pitchFamily="18" charset="-127"/>
              </a:rPr>
              <a:t>21P</a:t>
            </a:r>
          </a:p>
          <a:p>
            <a:pPr algn="l">
              <a:buFont typeface="Wingdings" pitchFamily="2" charset="2"/>
              <a:buChar char="u"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2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400" smtClean="0">
                <a:solidFill>
                  <a:schemeClr val="bg1"/>
                </a:solidFill>
              </a:rPr>
              <a:pPr/>
              <a:t>20</a:t>
            </a:fld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그림 2" descr="사진100415_054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0800"/>
            <a:ext cx="2142000" cy="1357200"/>
          </a:xfrm>
          <a:prstGeom prst="rect">
            <a:avLst/>
          </a:prstGeom>
        </p:spPr>
      </p:pic>
      <p:pic>
        <p:nvPicPr>
          <p:cNvPr id="5" name="그림 4" descr="사진100415_055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1942"/>
            <a:ext cx="2143108" cy="1428638"/>
          </a:xfrm>
          <a:prstGeom prst="rect">
            <a:avLst/>
          </a:prstGeom>
        </p:spPr>
      </p:pic>
      <p:pic>
        <p:nvPicPr>
          <p:cNvPr id="6" name="그림 5" descr="사진100415_057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4620"/>
            <a:ext cx="2142000" cy="1357200"/>
          </a:xfrm>
          <a:prstGeom prst="rect">
            <a:avLst/>
          </a:prstGeom>
        </p:spPr>
      </p:pic>
      <p:pic>
        <p:nvPicPr>
          <p:cNvPr id="7" name="그림 6" descr="사진100415_058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57298"/>
            <a:ext cx="2142000" cy="1357200"/>
          </a:xfrm>
          <a:prstGeom prst="rect">
            <a:avLst/>
          </a:prstGeom>
        </p:spPr>
      </p:pic>
      <p:pic>
        <p:nvPicPr>
          <p:cNvPr id="8" name="그림 7" descr="사진100415_060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142000" cy="13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84" y="214290"/>
            <a:ext cx="60131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면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까슬까슬하고 천 위가 울퉁불퉁한 무늬로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짜여진것같아서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err="1" smtClean="0">
                <a:solidFill>
                  <a:schemeClr val="bg1"/>
                </a:solidFill>
              </a:rPr>
              <a:t>엠보싱을</a:t>
            </a:r>
            <a:r>
              <a:rPr lang="ko-KR" altLang="en-US" sz="1400" dirty="0" smtClean="0">
                <a:solidFill>
                  <a:schemeClr val="bg1"/>
                </a:solidFill>
              </a:rPr>
              <a:t> 사용한 것 같다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</a:rPr>
              <a:t>여러 색색 실을 울퉁불퉁하게 튀어나오게 해서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알록달록하다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r>
              <a:rPr lang="ko-KR" altLang="en-US" sz="1400" dirty="0" smtClean="0">
                <a:solidFill>
                  <a:schemeClr val="bg1"/>
                </a:solidFill>
              </a:rPr>
              <a:t>그리고 살짝 비친다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식탁보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커튼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희진상회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 2000</a:t>
            </a:r>
            <a:r>
              <a:rPr lang="ko-KR" altLang="en-US" sz="1400" dirty="0" smtClean="0">
                <a:solidFill>
                  <a:schemeClr val="bg1"/>
                </a:solidFill>
              </a:rPr>
              <a:t>원</a:t>
            </a:r>
            <a:endParaRPr lang="en-US" altLang="ko-KR" sz="1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1357299"/>
            <a:ext cx="6110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벨벳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천에 펄 색상 실이 들어가 반짝 거리고 그 위에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엠보싱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가공을 넣었고 그 위에 또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플로킹</a:t>
            </a:r>
            <a:r>
              <a:rPr lang="ko-KR" altLang="en-US" sz="1400" dirty="0" smtClean="0">
                <a:solidFill>
                  <a:schemeClr val="bg1"/>
                </a:solidFill>
              </a:rPr>
              <a:t> 가공법을 짜서 넣은 직물이다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</a:rPr>
              <a:t>천은  약간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까슬까슬한데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플로킹</a:t>
            </a:r>
            <a:r>
              <a:rPr lang="ko-KR" altLang="en-US" sz="1400" dirty="0" smtClean="0">
                <a:solidFill>
                  <a:schemeClr val="bg1"/>
                </a:solidFill>
              </a:rPr>
              <a:t> 공법은 부들 하다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치마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장식용 직물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그린상회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 3000</a:t>
            </a:r>
            <a:r>
              <a:rPr lang="ko-KR" altLang="en-US" sz="1400" dirty="0" smtClean="0">
                <a:solidFill>
                  <a:schemeClr val="bg1"/>
                </a:solidFill>
              </a:rPr>
              <a:t>원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28860" y="2857496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레이온</a:t>
            </a:r>
            <a:r>
              <a:rPr lang="en-US" altLang="ko-KR" sz="1400" dirty="0" smtClean="0">
                <a:solidFill>
                  <a:schemeClr val="bg1"/>
                </a:solidFill>
              </a:rPr>
              <a:t>,</a:t>
            </a:r>
            <a:r>
              <a:rPr lang="ko-KR" altLang="en-US" sz="1400" dirty="0" smtClean="0">
                <a:solidFill>
                  <a:schemeClr val="bg1"/>
                </a:solidFill>
              </a:rPr>
              <a:t>한지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팬시얀을</a:t>
            </a:r>
            <a:r>
              <a:rPr lang="ko-KR" altLang="en-US" sz="1400" dirty="0" smtClean="0">
                <a:solidFill>
                  <a:schemeClr val="bg1"/>
                </a:solidFill>
              </a:rPr>
              <a:t> 사용했고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한지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여러가지</a:t>
            </a:r>
            <a:r>
              <a:rPr lang="ko-KR" altLang="en-US" sz="1400" dirty="0" smtClean="0">
                <a:solidFill>
                  <a:schemeClr val="bg1"/>
                </a:solidFill>
              </a:rPr>
              <a:t> 섬유종류로 섞여있다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</a:rPr>
              <a:t>태우면 플라스틱 타는 냄새가 난다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식탁보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스카프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커튼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경주상회</a:t>
            </a:r>
            <a:r>
              <a:rPr lang="en-US" altLang="ko-KR" sz="1400" dirty="0" smtClean="0">
                <a:solidFill>
                  <a:schemeClr val="bg1"/>
                </a:solidFill>
              </a:rPr>
              <a:t>*4000</a:t>
            </a:r>
            <a:r>
              <a:rPr lang="ko-KR" altLang="en-US" sz="1400" dirty="0" smtClean="0">
                <a:solidFill>
                  <a:schemeClr val="bg1"/>
                </a:solidFill>
              </a:rPr>
              <a:t>원</a:t>
            </a: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4214818"/>
            <a:ext cx="5415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에세테이트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 </a:t>
            </a:r>
            <a:r>
              <a:rPr lang="ko-KR" altLang="en-US" sz="1400" dirty="0" smtClean="0">
                <a:solidFill>
                  <a:schemeClr val="bg1"/>
                </a:solidFill>
              </a:rPr>
              <a:t>일자 모양으로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플로킹</a:t>
            </a:r>
            <a:r>
              <a:rPr lang="ko-KR" altLang="en-US" sz="1400" dirty="0" smtClean="0">
                <a:solidFill>
                  <a:schemeClr val="bg1"/>
                </a:solidFill>
              </a:rPr>
              <a:t> 공법이 들어가 있는 천이다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여러 색실이 섞여 오묘한 색상이다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커튼</a:t>
            </a:r>
            <a:r>
              <a:rPr lang="en-US" altLang="ko-KR" sz="1400" dirty="0" smtClean="0">
                <a:solidFill>
                  <a:schemeClr val="bg1"/>
                </a:solidFill>
              </a:rPr>
              <a:t> 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일원상사 </a:t>
            </a:r>
            <a:r>
              <a:rPr lang="en-US" altLang="ko-KR" sz="1400" dirty="0" smtClean="0">
                <a:solidFill>
                  <a:schemeClr val="bg1"/>
                </a:solidFill>
              </a:rPr>
              <a:t>*3000</a:t>
            </a:r>
            <a:r>
              <a:rPr lang="ko-KR" altLang="en-US" sz="1400" dirty="0" smtClean="0">
                <a:solidFill>
                  <a:schemeClr val="bg1"/>
                </a:solidFill>
              </a:rPr>
              <a:t>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5786454"/>
            <a:ext cx="52565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면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조성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 </a:t>
            </a:r>
            <a:r>
              <a:rPr lang="ko-KR" altLang="en-US" sz="1400" dirty="0" smtClean="0">
                <a:solidFill>
                  <a:schemeClr val="bg1"/>
                </a:solidFill>
              </a:rPr>
              <a:t>입체감 있는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무늬있는</a:t>
            </a:r>
            <a:r>
              <a:rPr lang="ko-KR" altLang="en-US" sz="1400" dirty="0" smtClean="0">
                <a:solidFill>
                  <a:schemeClr val="bg1"/>
                </a:solidFill>
              </a:rPr>
              <a:t> 직물이다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뽈록뽈록한게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err="1" smtClean="0">
                <a:solidFill>
                  <a:schemeClr val="bg1"/>
                </a:solidFill>
              </a:rPr>
              <a:t>엠보싱</a:t>
            </a:r>
            <a:r>
              <a:rPr lang="ko-KR" altLang="en-US" sz="1400" dirty="0" smtClean="0">
                <a:solidFill>
                  <a:schemeClr val="bg1"/>
                </a:solidFill>
              </a:rPr>
              <a:t> 공법을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사용한것</a:t>
            </a:r>
            <a:r>
              <a:rPr lang="ko-KR" altLang="en-US" sz="1400" dirty="0" smtClean="0">
                <a:solidFill>
                  <a:schemeClr val="bg1"/>
                </a:solidFill>
              </a:rPr>
              <a:t> 같다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r>
              <a:rPr lang="ko-KR" altLang="en-US" sz="1400" dirty="0" smtClean="0">
                <a:solidFill>
                  <a:schemeClr val="bg1"/>
                </a:solidFill>
              </a:rPr>
              <a:t>살짝 늘어나는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편성물같기도하다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식탁보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치마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유진텍스타일</a:t>
            </a:r>
            <a:r>
              <a:rPr lang="en-US" altLang="ko-KR" sz="1400" dirty="0" smtClean="0">
                <a:solidFill>
                  <a:schemeClr val="bg1"/>
                </a:solidFill>
              </a:rPr>
              <a:t>*3000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이번 포트폴리오를 통해서 비록 </a:t>
            </a:r>
            <a:r>
              <a:rPr lang="ko-KR" altLang="en-US" dirty="0" err="1" smtClean="0">
                <a:latin typeface="HY얕은샘물M" pitchFamily="18" charset="-127"/>
                <a:ea typeface="HY얕은샘물M" pitchFamily="18" charset="-127"/>
              </a:rPr>
              <a:t>힘들었긴</a:t>
            </a:r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 했지만 힘들었던 만큼 천에 대해서 한층 더 친해질 수 있는 계기가 되었고</a:t>
            </a:r>
            <a:r>
              <a:rPr lang="en-US" altLang="ko-KR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많은 </a:t>
            </a:r>
            <a:r>
              <a:rPr lang="ko-KR" altLang="en-US" dirty="0" err="1" smtClean="0">
                <a:latin typeface="HY얕은샘물M" pitchFamily="18" charset="-127"/>
                <a:ea typeface="HY얕은샘물M" pitchFamily="18" charset="-127"/>
              </a:rPr>
              <a:t>천들을</a:t>
            </a:r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 만져보고 아 </a:t>
            </a:r>
            <a:r>
              <a:rPr lang="ko-KR" altLang="en-US" dirty="0" err="1" smtClean="0">
                <a:latin typeface="HY얕은샘물M" pitchFamily="18" charset="-127"/>
                <a:ea typeface="HY얕은샘물M" pitchFamily="18" charset="-127"/>
              </a:rPr>
              <a:t>이런천도</a:t>
            </a:r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 있었구나 느낄 수 있었다</a:t>
            </a:r>
            <a:r>
              <a:rPr lang="en-US" altLang="ko-KR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latin typeface="HY얕은샘물M" pitchFamily="18" charset="-127"/>
                <a:ea typeface="HY얕은샘물M" pitchFamily="18" charset="-127"/>
              </a:rPr>
              <a:t>  </a:t>
            </a:r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천의 종류와 색상마다 쓰이는 데가 있고</a:t>
            </a:r>
            <a:r>
              <a:rPr lang="en-US" altLang="ko-KR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또 쓰임새마다 쓰일 수 있는 천 쓰일 수 없는 </a:t>
            </a:r>
            <a:r>
              <a:rPr lang="ko-KR" altLang="en-US" dirty="0" err="1" smtClean="0">
                <a:latin typeface="HY얕은샘물M" pitchFamily="18" charset="-127"/>
                <a:ea typeface="HY얕은샘물M" pitchFamily="18" charset="-127"/>
              </a:rPr>
              <a:t>천들도</a:t>
            </a:r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 만져보고 잘라보고 태워보고 </a:t>
            </a:r>
            <a:r>
              <a:rPr lang="ko-KR" altLang="en-US" dirty="0" err="1" smtClean="0">
                <a:latin typeface="HY얕은샘물M" pitchFamily="18" charset="-127"/>
                <a:ea typeface="HY얕은샘물M" pitchFamily="18" charset="-127"/>
              </a:rPr>
              <a:t>여러가지</a:t>
            </a:r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 작업을 하면서 알 수 있었다</a:t>
            </a:r>
            <a:r>
              <a:rPr lang="en-US" altLang="ko-KR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latin typeface="HY얕은샘물M" pitchFamily="18" charset="-127"/>
                <a:ea typeface="HY얕은샘물M" pitchFamily="18" charset="-127"/>
              </a:rPr>
              <a:t>  </a:t>
            </a:r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그리고 </a:t>
            </a:r>
            <a:r>
              <a:rPr lang="en-US" altLang="ko-KR" dirty="0" smtClean="0">
                <a:latin typeface="HY얕은샘물M" pitchFamily="18" charset="-127"/>
                <a:ea typeface="HY얕은샘물M" pitchFamily="18" charset="-127"/>
              </a:rPr>
              <a:t>1</a:t>
            </a:r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학년 때 배웠던 </a:t>
            </a:r>
            <a:r>
              <a:rPr lang="ko-KR" altLang="en-US" dirty="0" err="1" smtClean="0">
                <a:latin typeface="HY얕은샘물M" pitchFamily="18" charset="-127"/>
                <a:ea typeface="HY얕은샘물M" pitchFamily="18" charset="-127"/>
              </a:rPr>
              <a:t>피복재료학을</a:t>
            </a:r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 바탕으로 깔아 두고 하니 하기 좀더 수월하지 않았나 하는 생각도 들었다</a:t>
            </a:r>
            <a:r>
              <a:rPr lang="en-US" altLang="ko-KR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latin typeface="HY얕은샘물M" pitchFamily="18" charset="-127"/>
                <a:ea typeface="HY얕은샘물M" pitchFamily="18" charset="-127"/>
              </a:rPr>
              <a:t>  </a:t>
            </a:r>
            <a:r>
              <a:rPr lang="ko-KR" altLang="en-US" dirty="0" err="1" smtClean="0">
                <a:latin typeface="HY얕은샘물M" pitchFamily="18" charset="-127"/>
                <a:ea typeface="HY얕은샘물M" pitchFamily="18" charset="-127"/>
              </a:rPr>
              <a:t>천들의</a:t>
            </a:r>
            <a:r>
              <a:rPr lang="ko-KR" altLang="en-US" dirty="0" smtClean="0">
                <a:latin typeface="HY얕은샘물M" pitchFamily="18" charset="-127"/>
                <a:ea typeface="HY얕은샘물M" pitchFamily="18" charset="-127"/>
              </a:rPr>
              <a:t> 외관만 아니라 내관도 살펴보는 것도 참 좋았다</a:t>
            </a:r>
            <a:r>
              <a:rPr lang="en-US" altLang="ko-KR" dirty="0" smtClean="0">
                <a:latin typeface="HY얕은샘물M" pitchFamily="18" charset="-127"/>
                <a:ea typeface="HY얕은샘물M" pitchFamily="18" charset="-127"/>
              </a:rPr>
              <a:t>.</a:t>
            </a:r>
            <a:endParaRPr lang="ko-KR" altLang="en-US" dirty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*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끝 인사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21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67604" cy="500066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*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광택가공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4" name="내용 개체 틀 3" descr="자동차광택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786213" cy="4602777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3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6" name="그림 5" descr="사진100415_006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357298"/>
            <a:ext cx="3787200" cy="4604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71546"/>
            <a:ext cx="8143900" cy="564360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광택가공이란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직물의 표면을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평활하고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매끄럽게 하여 상품의 가치를 높이기 위한 가공이다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광택 가공은 일반광택가공과 특수광택가공으로 나뉘는데 먼저 일반광택가공에는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캘린더링과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머서화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모직물의 광택가공법 이 있다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캘린더링은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압력과 온도를 높여서 표면을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평활하게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하며 광택을 내는 공정이다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롤러 캘린더는 금속제와 면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종이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보울사이를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통과하는 면은 금속제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보울을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통과하는 쪽보다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광택이적으므로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앞뒤가 동일한 광택을 원하면 필요에 따라 뒤집어서 다시 한번 처리한다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마찰캘린더는 표면에 강한 광택을 줄 경우 사용한다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체이싱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캘린더는 실이 뚜렷한 외관과 비틀림에 의한 광택효과가 얻어진다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머서화는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면직물에 장력을 가하면서 수산화나트륨용액으로 처리하면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팽윤형상을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일으켜 면섬유 특유의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리몬모양의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단면이 원형으로 변화하며 광택과 투명도가 증가하고 염료에 대한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진화력과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염색성이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향상된다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모섬유는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스팀과 함께 주로 프레스를 이용하여 광택을 낸다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특수 광택가공에서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무아레가공은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직물에 파도모양이나 나뭇결모양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물이 지나간 흔적과 같은 무늬가 나타나는 가공법이다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슈라이너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가공은 부드럽고 은은한 광택을 내는 가공이다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타포가공은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특별한광택을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부여하는 가공법으로 이용된다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400" smtClean="0">
                <a:solidFill>
                  <a:schemeClr val="bg1"/>
                </a:solidFill>
              </a:rPr>
              <a:pPr/>
              <a:t>4</a:t>
            </a:fld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67604" cy="500066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*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광택가공에 대해서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!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5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5" name="그림 4" descr="사진100414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0"/>
            <a:ext cx="2142000" cy="1500198"/>
          </a:xfrm>
          <a:prstGeom prst="rect">
            <a:avLst/>
          </a:prstGeom>
        </p:spPr>
      </p:pic>
      <p:pic>
        <p:nvPicPr>
          <p:cNvPr id="6" name="그림 5" descr="사진100414_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500174"/>
            <a:ext cx="2143140" cy="1285859"/>
          </a:xfrm>
          <a:prstGeom prst="rect">
            <a:avLst/>
          </a:prstGeom>
        </p:spPr>
      </p:pic>
      <p:pic>
        <p:nvPicPr>
          <p:cNvPr id="7" name="그림 6" descr="사진100414_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2786058"/>
            <a:ext cx="2142000" cy="1357322"/>
          </a:xfrm>
          <a:prstGeom prst="rect">
            <a:avLst/>
          </a:prstGeom>
        </p:spPr>
      </p:pic>
      <p:pic>
        <p:nvPicPr>
          <p:cNvPr id="8" name="그림 7" descr="사진100414_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5500800"/>
            <a:ext cx="2143139" cy="1357200"/>
          </a:xfrm>
          <a:prstGeom prst="rect">
            <a:avLst/>
          </a:prstGeom>
        </p:spPr>
      </p:pic>
      <p:pic>
        <p:nvPicPr>
          <p:cNvPr id="9" name="그림 8" descr="사진100414_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4143380"/>
            <a:ext cx="2143140" cy="1357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3108" y="0"/>
            <a:ext cx="7000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수자직</a:t>
            </a:r>
            <a:r>
              <a:rPr lang="ko-KR" altLang="en-US" sz="1400" dirty="0" smtClean="0">
                <a:solidFill>
                  <a:schemeClr val="bg1"/>
                </a:solidFill>
              </a:rPr>
              <a:t> 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수자직은</a:t>
            </a:r>
            <a:r>
              <a:rPr lang="ko-KR" altLang="en-US" sz="1400" dirty="0" smtClean="0">
                <a:solidFill>
                  <a:schemeClr val="bg1"/>
                </a:solidFill>
              </a:rPr>
              <a:t> 날실 또는 씨실의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조직점을</a:t>
            </a:r>
            <a:r>
              <a:rPr lang="ko-KR" altLang="en-US" sz="1400" dirty="0" smtClean="0">
                <a:solidFill>
                  <a:schemeClr val="bg1"/>
                </a:solidFill>
              </a:rPr>
              <a:t> 될 수 있는 대로 적게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하면서</a:t>
            </a: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</a:rPr>
              <a:t>연속시키지 않고 분산시켜 표면에는</a:t>
            </a: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</a:rPr>
              <a:t>날실 또는 씨실만 나타나게 한 조직이다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400" dirty="0" err="1" smtClean="0">
                <a:solidFill>
                  <a:schemeClr val="bg1"/>
                </a:solidFill>
              </a:rPr>
              <a:t>수자직으로</a:t>
            </a:r>
            <a:r>
              <a:rPr lang="ko-KR" altLang="en-US" sz="1400" dirty="0" smtClean="0">
                <a:solidFill>
                  <a:schemeClr val="bg1"/>
                </a:solidFill>
              </a:rPr>
              <a:t> 짠 옷감은 부드럽고 매끄러우며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광택이 좋고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구김이 덜 간다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하지만 마찰에 약해서 실용적이지 못하다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가공법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머서화</a:t>
            </a:r>
            <a:r>
              <a:rPr lang="ko-KR" altLang="en-US" sz="1400" dirty="0" smtClean="0">
                <a:solidFill>
                  <a:schemeClr val="bg1"/>
                </a:solidFill>
              </a:rPr>
              <a:t> 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한복 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덕기 </a:t>
            </a:r>
            <a:r>
              <a:rPr lang="en-US" altLang="ko-KR" sz="1400" dirty="0" smtClean="0">
                <a:solidFill>
                  <a:schemeClr val="bg1"/>
                </a:solidFill>
              </a:rPr>
              <a:t>Textile  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 6000</a:t>
            </a:r>
            <a:r>
              <a:rPr lang="ko-KR" altLang="en-US" sz="1400" dirty="0" smtClean="0">
                <a:solidFill>
                  <a:schemeClr val="bg1"/>
                </a:solidFill>
              </a:rPr>
              <a:t>원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3108" y="1643050"/>
            <a:ext cx="5949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공단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광택이 나고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태우면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베트병</a:t>
            </a:r>
            <a:r>
              <a:rPr lang="ko-KR" altLang="en-US" sz="1400" dirty="0" smtClean="0">
                <a:solidFill>
                  <a:schemeClr val="bg1"/>
                </a:solidFill>
              </a:rPr>
              <a:t> 타는 냄새가 나고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위사보다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경사가 도드라져 보인다</a:t>
            </a:r>
            <a:r>
              <a:rPr lang="en-US" altLang="ko-KR" sz="1400" dirty="0" smtClean="0">
                <a:solidFill>
                  <a:schemeClr val="bg1"/>
                </a:solidFill>
              </a:rPr>
              <a:t> 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안감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블라우스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한진상사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 2000</a:t>
            </a:r>
            <a:r>
              <a:rPr lang="ko-KR" altLang="en-US" sz="1400" dirty="0" smtClean="0">
                <a:solidFill>
                  <a:schemeClr val="bg1"/>
                </a:solidFill>
              </a:rPr>
              <a:t>원</a:t>
            </a:r>
            <a:endParaRPr lang="en-US" altLang="ko-KR" sz="1400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4546" y="2857496"/>
            <a:ext cx="5312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폴리에스테르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평직이고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경사가 조금 더 굵으며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반짝임이 있다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경사가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여러가닥으로</a:t>
            </a:r>
            <a:r>
              <a:rPr lang="ko-KR" altLang="en-US" sz="1400" dirty="0" smtClean="0">
                <a:solidFill>
                  <a:schemeClr val="bg1"/>
                </a:solidFill>
              </a:rPr>
              <a:t> 구성되었다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작식품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한복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스카프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광복상회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:1000</a:t>
            </a:r>
            <a:r>
              <a:rPr lang="ko-KR" altLang="en-US" sz="1400" dirty="0" smtClean="0">
                <a:solidFill>
                  <a:schemeClr val="bg1"/>
                </a:solidFill>
              </a:rPr>
              <a:t>원</a:t>
            </a:r>
            <a:endParaRPr lang="en-US" altLang="ko-KR" sz="1400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4546" y="4214818"/>
            <a:ext cx="611738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공단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 </a:t>
            </a:r>
            <a:r>
              <a:rPr lang="ko-KR" altLang="en-US" sz="1400" dirty="0" smtClean="0">
                <a:solidFill>
                  <a:schemeClr val="bg1"/>
                </a:solidFill>
              </a:rPr>
              <a:t>태우면 페트병 타는 냄새가 나며 잘 타지 않고 녹아 내린다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경사가 돋아나 보이는 경수자 직물이라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위사는</a:t>
            </a:r>
            <a:r>
              <a:rPr lang="ko-KR" altLang="en-US" sz="1400" dirty="0" smtClean="0">
                <a:solidFill>
                  <a:schemeClr val="bg1"/>
                </a:solidFill>
              </a:rPr>
              <a:t> 가늘고 경사는 두꺼움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ko-KR" altLang="en-US" sz="1400" dirty="0" err="1" smtClean="0">
                <a:solidFill>
                  <a:schemeClr val="bg1"/>
                </a:solidFill>
              </a:rPr>
              <a:t>수자직이라서</a:t>
            </a:r>
            <a:r>
              <a:rPr lang="ko-KR" altLang="en-US" sz="1400" dirty="0" smtClean="0">
                <a:solidFill>
                  <a:schemeClr val="bg1"/>
                </a:solidFill>
              </a:rPr>
              <a:t> 양면의 광택이 차이가 난다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블라우스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안감 </a:t>
            </a:r>
            <a:r>
              <a:rPr lang="en-US" altLang="ko-KR" sz="1400" dirty="0" smtClean="0">
                <a:solidFill>
                  <a:schemeClr val="bg1"/>
                </a:solidFill>
              </a:rPr>
              <a:t> 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한진상사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:1500</a:t>
            </a:r>
            <a:r>
              <a:rPr lang="ko-KR" altLang="en-US" sz="1400" dirty="0" smtClean="0">
                <a:solidFill>
                  <a:schemeClr val="bg1"/>
                </a:solidFill>
              </a:rPr>
              <a:t>원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57422" y="5500702"/>
            <a:ext cx="606287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공단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특징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태우면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베트병</a:t>
            </a:r>
            <a:r>
              <a:rPr lang="ko-KR" altLang="en-US" sz="1400" dirty="0" smtClean="0">
                <a:solidFill>
                  <a:schemeClr val="bg1"/>
                </a:solidFill>
              </a:rPr>
              <a:t> 타는 냄새가 나며 잘 타지 않고 녹아 내린다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경사가 돋아나 보이는 경수자  직물이라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위사는</a:t>
            </a:r>
            <a:r>
              <a:rPr lang="ko-KR" altLang="en-US" sz="1400" dirty="0" smtClean="0">
                <a:solidFill>
                  <a:schemeClr val="bg1"/>
                </a:solidFill>
              </a:rPr>
              <a:t> 가늘고 경사는 두꺼움</a:t>
            </a:r>
            <a:r>
              <a:rPr lang="en-US" altLang="ko-KR" sz="1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ko-KR" altLang="en-US" sz="1400" dirty="0" err="1" smtClean="0">
                <a:solidFill>
                  <a:schemeClr val="bg1"/>
                </a:solidFill>
              </a:rPr>
              <a:t>수자직이라서</a:t>
            </a:r>
            <a:r>
              <a:rPr lang="ko-KR" altLang="en-US" sz="1400" dirty="0" smtClean="0">
                <a:solidFill>
                  <a:schemeClr val="bg1"/>
                </a:solidFill>
              </a:rPr>
              <a:t> 양면의 광택이 차이가 난다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:.</a:t>
            </a:r>
            <a:r>
              <a:rPr lang="ko-KR" altLang="en-US" sz="1400" dirty="0" smtClean="0">
                <a:solidFill>
                  <a:schemeClr val="bg1"/>
                </a:solidFill>
              </a:rPr>
              <a:t>블라우스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안감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지은상사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:2000</a:t>
            </a:r>
            <a:r>
              <a:rPr lang="ko-KR" altLang="en-US" sz="1400" dirty="0" smtClean="0">
                <a:solidFill>
                  <a:schemeClr val="bg1"/>
                </a:solidFill>
              </a:rPr>
              <a:t>원</a:t>
            </a: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*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기모 가공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7" name="내용 개체 틀 6" descr="강아지풀기모.jpg"/>
          <p:cNvPicPr preferRelativeResize="0"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3787200" cy="4604400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6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6" name="그림 5" descr="사진100415_007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285860"/>
            <a:ext cx="3787200" cy="460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071546"/>
            <a:ext cx="7239000" cy="5357850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기모가공이란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직물의 한쪽 또는 양쪽 표면을 긁어 표면의 잔털이나 파일을 일으켜 세우는 것이다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기모가공에는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일반가공과 특수가공이 있는데 먼저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일반기모가공에서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티젤기모기는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큰 드럼의 표면에 많은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티젤을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부착시키고 직물과 접촉시킨 상태에서 빠른 속도로 회전시킴으로써 보풀을 일으킨다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      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기모법은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기모조건과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방법에 따라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건조기모와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습윤기모로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분류된다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>
              <a:buNone/>
            </a:pP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건조기모는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털을 수직으로 일으켜 세우는 것이고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습윤기모는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직물에 습기를 주어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기모화하는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것이다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특수기모가공은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면플란넬이나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융이 포함되는데 직물이나 편성물의 표면잔털을 일으켜 세워 부드러운 외관과 촉감을 얻어 보온성을 향상시킨다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폴라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폴리스도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특수기모가공에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포함되는데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등산폭과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운동폭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아동복에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쓰긴다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엠보싱처리나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무늬를 형성하는 효과도 특수가공에 포함된다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>
              <a:buNone/>
            </a:pP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 벨벳가공은 모직물을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축융하여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두껍게 하고 직물의 양쪽 면을 기모하여 털을 풍부하게 일으켜 세우는 가공이다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그리고 파일직물을 기포에 실을 심은 입체적인 직물인데 심어지는 실을 파일 또는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첨모라고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부른다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>
              <a:buNone/>
            </a:pPr>
            <a:endParaRPr lang="en-US" altLang="ko-KR" dirty="0" smtClean="0">
              <a:solidFill>
                <a:schemeClr val="accent4">
                  <a:lumMod val="5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7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67604" cy="500066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*</a:t>
            </a:r>
            <a:r>
              <a:rPr lang="ko-KR" altLang="en-US" dirty="0" err="1" smtClean="0">
                <a:latin typeface="HY바다L" pitchFamily="18" charset="-127"/>
                <a:ea typeface="HY바다L" pitchFamily="18" charset="-127"/>
              </a:rPr>
              <a:t>기모가공에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대해서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!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400" smtClean="0">
                <a:solidFill>
                  <a:schemeClr val="bg1"/>
                </a:solidFill>
              </a:rPr>
              <a:pPr/>
              <a:t>8</a:t>
            </a:fld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그림 2" descr="사진100415_010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-24"/>
            <a:ext cx="2142000" cy="1357200"/>
          </a:xfrm>
          <a:prstGeom prst="rect">
            <a:avLst/>
          </a:prstGeom>
        </p:spPr>
      </p:pic>
      <p:pic>
        <p:nvPicPr>
          <p:cNvPr id="1026" name="Picture 2" descr="C:\Users\안효선\Desktop\새 폴더\사진100415_011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357298"/>
            <a:ext cx="2142000" cy="1357200"/>
          </a:xfrm>
          <a:prstGeom prst="rect">
            <a:avLst/>
          </a:prstGeom>
          <a:noFill/>
        </p:spPr>
      </p:pic>
      <p:pic>
        <p:nvPicPr>
          <p:cNvPr id="1027" name="Picture 3" descr="C:\Users\안효선\Desktop\새 폴더\사진100415_012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2142000" cy="1357200"/>
          </a:xfrm>
          <a:prstGeom prst="rect">
            <a:avLst/>
          </a:prstGeom>
          <a:noFill/>
        </p:spPr>
      </p:pic>
      <p:pic>
        <p:nvPicPr>
          <p:cNvPr id="6" name="그림 5" descr="사진100415_013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0504"/>
            <a:ext cx="2142000" cy="13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3108" y="0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기모</a:t>
            </a:r>
            <a:r>
              <a:rPr lang="en-US" altLang="ko-KR" sz="1400" dirty="0" smtClean="0">
                <a:solidFill>
                  <a:schemeClr val="bg1"/>
                </a:solidFill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</a:rPr>
              <a:t>퍼</a:t>
            </a:r>
            <a:r>
              <a:rPr lang="en-US" altLang="ko-KR" sz="1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특성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털이 길고  부드럽다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</a:rPr>
              <a:t>그리고 약간 광택이 난다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</a:rPr>
              <a:t>그리고 구김도 덜 간다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조끼</a:t>
            </a:r>
            <a:r>
              <a:rPr lang="en-US" altLang="ko-KR" sz="1400" dirty="0" smtClean="0">
                <a:solidFill>
                  <a:schemeClr val="bg1"/>
                </a:solidFill>
              </a:rPr>
              <a:t>,</a:t>
            </a:r>
            <a:r>
              <a:rPr lang="ko-KR" altLang="en-US" sz="1400" dirty="0" smtClean="0">
                <a:solidFill>
                  <a:schemeClr val="bg1"/>
                </a:solidFill>
              </a:rPr>
              <a:t>코트 안감</a:t>
            </a:r>
            <a:r>
              <a:rPr lang="en-US" altLang="ko-KR" sz="1400" dirty="0" smtClean="0">
                <a:solidFill>
                  <a:schemeClr val="bg1"/>
                </a:solidFill>
              </a:rPr>
              <a:t>,</a:t>
            </a:r>
            <a:r>
              <a:rPr lang="ko-KR" altLang="en-US" sz="1400" dirty="0" smtClean="0">
                <a:solidFill>
                  <a:schemeClr val="bg1"/>
                </a:solidFill>
              </a:rPr>
              <a:t>코트 겉감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아성직물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:10000</a:t>
            </a:r>
          </a:p>
        </p:txBody>
      </p:sp>
      <p:pic>
        <p:nvPicPr>
          <p:cNvPr id="11" name="그림 10" descr="사진100415_014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286388"/>
            <a:ext cx="2142000" cy="15716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4546" y="1428736"/>
            <a:ext cx="6692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벨벳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특성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파일 높이가 짧고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부드럽고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광택이 난다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400" dirty="0" err="1" smtClean="0">
                <a:solidFill>
                  <a:schemeClr val="bg1"/>
                </a:solidFill>
              </a:rPr>
              <a:t>이중직법이나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철사법으로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제직된</a:t>
            </a:r>
            <a:r>
              <a:rPr lang="ko-KR" altLang="en-US" sz="1400" dirty="0" smtClean="0">
                <a:solidFill>
                  <a:schemeClr val="bg1"/>
                </a:solidFill>
              </a:rPr>
              <a:t> 경파일 직물이다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필라멘트사로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만들어진것이다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드레스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미성텍스타일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:5000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5984" y="2857496"/>
            <a:ext cx="6672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벨루어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특성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벨벳보다 무겁고 치밀하고 부드럽고 광택이 있는 경파일 직물이다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벨벳보다 털이 더 길어 벨벳의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드레이프성을</a:t>
            </a:r>
            <a:r>
              <a:rPr lang="ko-KR" altLang="en-US" sz="1400" dirty="0" smtClean="0">
                <a:solidFill>
                  <a:schemeClr val="bg1"/>
                </a:solidFill>
              </a:rPr>
              <a:t> 갖지 못한다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드레스</a:t>
            </a:r>
            <a:r>
              <a:rPr lang="en-US" altLang="ko-KR" sz="1400" dirty="0" smtClean="0">
                <a:solidFill>
                  <a:schemeClr val="bg1"/>
                </a:solidFill>
              </a:rPr>
              <a:t>,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카페트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준명직물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 5000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984" y="4143380"/>
            <a:ext cx="5965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</a:t>
            </a:r>
            <a:r>
              <a:rPr lang="ko-KR" altLang="en-US" sz="1400" dirty="0" smtClean="0">
                <a:solidFill>
                  <a:schemeClr val="bg1"/>
                </a:solidFill>
              </a:rPr>
              <a:t>벨벳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특성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촉감이 부드럽고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잘 늘어난다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r>
              <a:rPr lang="ko-KR" altLang="en-US" sz="1400" dirty="0" smtClean="0">
                <a:solidFill>
                  <a:schemeClr val="bg1"/>
                </a:solidFill>
              </a:rPr>
              <a:t>그리고 광택도 나며 구김은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나지 않는다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</a:rPr>
              <a:t>그리고 파일 높이가 짧다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드레스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삼화상사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:5000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5500702"/>
            <a:ext cx="70791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섬유종류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터프팅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조직 및 특성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기포에 실을 심은 입체적인 직물이다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</a:rPr>
              <a:t>심어지는 실을 파일 또는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err="1" smtClean="0">
                <a:solidFill>
                  <a:schemeClr val="bg1"/>
                </a:solidFill>
              </a:rPr>
              <a:t>첨모라고</a:t>
            </a:r>
            <a:r>
              <a:rPr lang="ko-KR" altLang="en-US" sz="1400" dirty="0" smtClean="0">
                <a:solidFill>
                  <a:schemeClr val="bg1"/>
                </a:solidFill>
              </a:rPr>
              <a:t> 부릅니다</a:t>
            </a:r>
            <a:r>
              <a:rPr lang="en-US" altLang="ko-KR" sz="1400" dirty="0" smtClean="0">
                <a:solidFill>
                  <a:schemeClr val="bg1"/>
                </a:solidFill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</a:rPr>
              <a:t>그리고 장식효과도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줄수</a:t>
            </a:r>
            <a:r>
              <a:rPr lang="ko-KR" altLang="en-US" sz="1400" dirty="0" smtClean="0">
                <a:solidFill>
                  <a:schemeClr val="bg1"/>
                </a:solidFill>
              </a:rPr>
              <a:t> 있는데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파일의 길이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파일의 꼬임 정도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파일의 모양 및 파일의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밀도등을</a:t>
            </a:r>
            <a:r>
              <a:rPr lang="ko-KR" altLang="en-US" sz="1400" dirty="0" smtClean="0">
                <a:solidFill>
                  <a:schemeClr val="bg1"/>
                </a:solidFill>
              </a:rPr>
              <a:t> 조합하여 표면에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여러가지</a:t>
            </a:r>
            <a:r>
              <a:rPr lang="ko-KR" altLang="en-US" sz="1400" dirty="0" smtClean="0">
                <a:solidFill>
                  <a:schemeClr val="bg1"/>
                </a:solidFill>
              </a:rPr>
              <a:t> 장식적인 효과를 부여했다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용도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스카프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회사명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굿모닝</a:t>
            </a:r>
            <a:r>
              <a:rPr lang="ko-KR" altLang="en-US" sz="1400" dirty="0" smtClean="0">
                <a:solidFill>
                  <a:schemeClr val="bg1"/>
                </a:solidFill>
              </a:rPr>
              <a:t> 섬유 </a:t>
            </a:r>
            <a:r>
              <a:rPr lang="en-US" altLang="ko-KR" sz="1400" dirty="0" smtClean="0">
                <a:solidFill>
                  <a:schemeClr val="bg1"/>
                </a:solidFill>
              </a:rPr>
              <a:t>*</a:t>
            </a:r>
            <a:r>
              <a:rPr lang="ko-KR" altLang="en-US" sz="1400" dirty="0" smtClean="0">
                <a:solidFill>
                  <a:schemeClr val="bg1"/>
                </a:solidFill>
              </a:rPr>
              <a:t>가격</a:t>
            </a:r>
            <a:r>
              <a:rPr lang="en-US" altLang="ko-KR" sz="1400" dirty="0" smtClean="0">
                <a:solidFill>
                  <a:schemeClr val="bg1"/>
                </a:solidFill>
              </a:rPr>
              <a:t>:3500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  <a:gradFill>
            <a:gsLst>
              <a:gs pos="0">
                <a:srgbClr val="A603AB">
                  <a:alpha val="3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*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관리의 편리성 및 내구성 향상가공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7" name="내용 개체 틀 6" descr="방슈.jpg"/>
          <p:cNvPicPr preferRelativeResize="0"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3787200" cy="4604400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072F-70E9-4D4D-8C4D-B77368A150ED}" type="slidenum">
              <a:rPr lang="ko-KR" altLang="en-US" sz="1500" smtClean="0">
                <a:solidFill>
                  <a:schemeClr val="bg1"/>
                </a:solidFill>
              </a:rPr>
              <a:pPr/>
              <a:t>9</a:t>
            </a:fld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6" name="그림 5" descr="사진100415_028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214422"/>
            <a:ext cx="3787200" cy="460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풍요">
  <a:themeElements>
    <a:clrScheme name="풍요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풍요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풍요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1249</TotalTime>
  <Words>2224</Words>
  <Application>Microsoft Office PowerPoint</Application>
  <PresentationFormat>화면 슬라이드 쇼(4:3)</PresentationFormat>
  <Paragraphs>182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풍요</vt:lpstr>
      <vt:lpstr>Falling in fabric</vt:lpstr>
      <vt:lpstr>☞목차</vt:lpstr>
      <vt:lpstr>*광택가공</vt:lpstr>
      <vt:lpstr>*광택가공에 대해서!</vt:lpstr>
      <vt:lpstr>슬라이드 5</vt:lpstr>
      <vt:lpstr>*기모 가공</vt:lpstr>
      <vt:lpstr>*기모가공에 대해서!</vt:lpstr>
      <vt:lpstr>슬라이드 8</vt:lpstr>
      <vt:lpstr>*관리의 편리성 및 내구성 향상가공</vt:lpstr>
      <vt:lpstr>*관리의 편리성 및 내구성 향상가공</vt:lpstr>
      <vt:lpstr>슬라이드 11</vt:lpstr>
      <vt:lpstr>*형태 안정 가공</vt:lpstr>
      <vt:lpstr>*형태안정가공에 대해서!</vt:lpstr>
      <vt:lpstr>슬라이드 14</vt:lpstr>
      <vt:lpstr>*안전 및 쾌적성 향상 가공</vt:lpstr>
      <vt:lpstr>*안전및 쾌적성 향상가공 에 대해서!</vt:lpstr>
      <vt:lpstr>슬라이드 17</vt:lpstr>
      <vt:lpstr>*외관 및 재질 변형 가공</vt:lpstr>
      <vt:lpstr>*외관 및 재질변형 가공에 대해서!</vt:lpstr>
      <vt:lpstr>슬라이드 20</vt:lpstr>
      <vt:lpstr>*끝 인사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Falling in fabric</dc:title>
  <dc:creator>안효선</dc:creator>
  <cp:lastModifiedBy>안효선</cp:lastModifiedBy>
  <cp:revision>13</cp:revision>
  <dcterms:created xsi:type="dcterms:W3CDTF">2010-04-13T15:54:06Z</dcterms:created>
  <dcterms:modified xsi:type="dcterms:W3CDTF">2010-04-15T03:33:05Z</dcterms:modified>
</cp:coreProperties>
</file>